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8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854A0C-4E72-4CE4-87D8-C85F18C911F0}" type="datetimeFigureOut">
              <a:rPr lang="zh-CN" altLang="en-US" smtClean="0"/>
              <a:t>2019/5/29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C4AE03-7B63-464A-9068-CC69F6CC27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2699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C4AE03-7B63-464A-9068-CC69F6CC2775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5485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8007F-3864-4C5D-9F2D-568801FF8FE7}" type="datetimeFigureOut">
              <a:rPr lang="zh-CN" altLang="en-US" smtClean="0"/>
              <a:t>2019/5/29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6F1F0-B4AA-4EF3-A6E5-ABE21761A9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5220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8007F-3864-4C5D-9F2D-568801FF8FE7}" type="datetimeFigureOut">
              <a:rPr lang="zh-CN" altLang="en-US" smtClean="0"/>
              <a:t>2019/5/29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6F1F0-B4AA-4EF3-A6E5-ABE21761A9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3720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8007F-3864-4C5D-9F2D-568801FF8FE7}" type="datetimeFigureOut">
              <a:rPr lang="zh-CN" altLang="en-US" smtClean="0"/>
              <a:t>2019/5/29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6F1F0-B4AA-4EF3-A6E5-ABE21761A9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3444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8007F-3864-4C5D-9F2D-568801FF8FE7}" type="datetimeFigureOut">
              <a:rPr lang="zh-CN" altLang="en-US" smtClean="0"/>
              <a:t>2019/5/29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6F1F0-B4AA-4EF3-A6E5-ABE21761A9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428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8007F-3864-4C5D-9F2D-568801FF8FE7}" type="datetimeFigureOut">
              <a:rPr lang="zh-CN" altLang="en-US" smtClean="0"/>
              <a:t>2019/5/29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6F1F0-B4AA-4EF3-A6E5-ABE21761A9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2624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8007F-3864-4C5D-9F2D-568801FF8FE7}" type="datetimeFigureOut">
              <a:rPr lang="zh-CN" altLang="en-US" smtClean="0"/>
              <a:t>2019/5/29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6F1F0-B4AA-4EF3-A6E5-ABE21761A9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0430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8007F-3864-4C5D-9F2D-568801FF8FE7}" type="datetimeFigureOut">
              <a:rPr lang="zh-CN" altLang="en-US" smtClean="0"/>
              <a:t>2019/5/29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6F1F0-B4AA-4EF3-A6E5-ABE21761A9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7152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8007F-3864-4C5D-9F2D-568801FF8FE7}" type="datetimeFigureOut">
              <a:rPr lang="zh-CN" altLang="en-US" smtClean="0"/>
              <a:t>2019/5/29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6F1F0-B4AA-4EF3-A6E5-ABE21761A9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2375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8007F-3864-4C5D-9F2D-568801FF8FE7}" type="datetimeFigureOut">
              <a:rPr lang="zh-CN" altLang="en-US" smtClean="0"/>
              <a:t>2019/5/29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6F1F0-B4AA-4EF3-A6E5-ABE21761A9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6171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8007F-3864-4C5D-9F2D-568801FF8FE7}" type="datetimeFigureOut">
              <a:rPr lang="zh-CN" altLang="en-US" smtClean="0"/>
              <a:t>2019/5/29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6F1F0-B4AA-4EF3-A6E5-ABE21761A9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3236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8007F-3864-4C5D-9F2D-568801FF8FE7}" type="datetimeFigureOut">
              <a:rPr lang="zh-CN" altLang="en-US" smtClean="0"/>
              <a:t>2019/5/29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6F1F0-B4AA-4EF3-A6E5-ABE21761A9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1899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8007F-3864-4C5D-9F2D-568801FF8FE7}" type="datetimeFigureOut">
              <a:rPr lang="zh-CN" altLang="en-US" smtClean="0"/>
              <a:t>2019/5/29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6F1F0-B4AA-4EF3-A6E5-ABE21761A9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4481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b="0" i="0" dirty="0" smtClean="0">
                <a:solidFill>
                  <a:srgbClr val="333333"/>
                </a:solidFill>
                <a:effectLst/>
                <a:latin typeface="Microsoft Yahei"/>
              </a:rPr>
              <a:t>李克强作政府工作报告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/>
          <a:lstStyle/>
          <a:p>
            <a:pPr marL="0" indent="0" algn="ctr">
              <a:buNone/>
            </a:pPr>
            <a:r>
              <a:rPr lang="zh-CN" altLang="en-US" sz="2400" b="0" i="0" dirty="0" smtClean="0">
                <a:solidFill>
                  <a:srgbClr val="000000"/>
                </a:solidFill>
                <a:effectLst/>
                <a:latin typeface="Microsoft YaHei"/>
              </a:rPr>
              <a:t>第十三届全国人民代表大会第二次会议上（</a:t>
            </a:r>
            <a:r>
              <a:rPr lang="en-US" altLang="zh-CN" sz="2400" b="0" i="0" dirty="0" smtClean="0">
                <a:solidFill>
                  <a:srgbClr val="000000"/>
                </a:solidFill>
                <a:effectLst/>
                <a:latin typeface="Microsoft YaHei"/>
              </a:rPr>
              <a:t>2019</a:t>
            </a:r>
            <a:r>
              <a:rPr lang="zh-CN" altLang="en-US" sz="2400" b="0" i="0" dirty="0" smtClean="0">
                <a:solidFill>
                  <a:srgbClr val="000000"/>
                </a:solidFill>
                <a:effectLst/>
                <a:latin typeface="Microsoft YaHei"/>
              </a:rPr>
              <a:t>年</a:t>
            </a:r>
            <a:r>
              <a:rPr lang="en-US" altLang="zh-CN" sz="2400" b="0" i="0" dirty="0" smtClean="0">
                <a:solidFill>
                  <a:srgbClr val="000000"/>
                </a:solidFill>
                <a:effectLst/>
                <a:latin typeface="Microsoft YaHei"/>
              </a:rPr>
              <a:t>3</a:t>
            </a:r>
            <a:r>
              <a:rPr lang="zh-CN" altLang="en-US" sz="2400" b="0" i="0" dirty="0" smtClean="0">
                <a:solidFill>
                  <a:srgbClr val="000000"/>
                </a:solidFill>
                <a:effectLst/>
                <a:latin typeface="Microsoft YaHei"/>
              </a:rPr>
              <a:t>月</a:t>
            </a:r>
            <a:r>
              <a:rPr lang="en-US" altLang="zh-CN" sz="2400" b="0" i="0" dirty="0" smtClean="0">
                <a:solidFill>
                  <a:srgbClr val="000000"/>
                </a:solidFill>
                <a:effectLst/>
                <a:latin typeface="Microsoft YaHei"/>
              </a:rPr>
              <a:t>5</a:t>
            </a:r>
            <a:r>
              <a:rPr lang="zh-CN" altLang="en-US" sz="2400" b="0" i="0" dirty="0" smtClean="0">
                <a:solidFill>
                  <a:srgbClr val="000000"/>
                </a:solidFill>
                <a:effectLst/>
                <a:latin typeface="Microsoft YaHei"/>
              </a:rPr>
              <a:t>日）</a:t>
            </a:r>
          </a:p>
          <a:p>
            <a:pPr marL="0" indent="0">
              <a:buNone/>
            </a:pPr>
            <a:endParaRPr lang="zh-CN" altLang="en-US" dirty="0"/>
          </a:p>
        </p:txBody>
      </p:sp>
      <p:pic>
        <p:nvPicPr>
          <p:cNvPr id="1026" name="Picture 2" descr="D:\Documents\Desktop\3363142551981118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060848"/>
            <a:ext cx="6700933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3969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2018</a:t>
            </a:r>
            <a:r>
              <a:rPr lang="zh-CN" altLang="en-US" dirty="0" smtClean="0">
                <a:solidFill>
                  <a:srgbClr val="FF0000"/>
                </a:solidFill>
              </a:rPr>
              <a:t>年工作回顾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70912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altLang="zh-CN" sz="5800" dirty="0" smtClean="0">
                <a:solidFill>
                  <a:srgbClr val="00B050"/>
                </a:solidFill>
              </a:rPr>
              <a:t>2018</a:t>
            </a:r>
            <a:r>
              <a:rPr lang="zh-CN" altLang="en-US" sz="5800" dirty="0" smtClean="0">
                <a:solidFill>
                  <a:srgbClr val="00B050"/>
                </a:solidFill>
              </a:rPr>
              <a:t>年取得的</a:t>
            </a:r>
            <a:r>
              <a:rPr lang="en-US" altLang="zh-CN" sz="5800" dirty="0" smtClean="0">
                <a:solidFill>
                  <a:srgbClr val="00B050"/>
                </a:solidFill>
              </a:rPr>
              <a:t>6</a:t>
            </a:r>
            <a:r>
              <a:rPr lang="zh-CN" altLang="en-US" sz="5800" dirty="0" smtClean="0">
                <a:solidFill>
                  <a:srgbClr val="00B050"/>
                </a:solidFill>
              </a:rPr>
              <a:t>个</a:t>
            </a:r>
            <a:r>
              <a:rPr lang="zh-CN" altLang="en-US" sz="5800" b="1" dirty="0" smtClean="0">
                <a:solidFill>
                  <a:srgbClr val="00B050"/>
                </a:solidFill>
              </a:rPr>
              <a:t>重大进展</a:t>
            </a:r>
            <a:r>
              <a:rPr lang="zh-CN" altLang="en-US" sz="5800" dirty="0" smtClean="0">
                <a:solidFill>
                  <a:srgbClr val="00B050"/>
                </a:solidFill>
              </a:rPr>
              <a:t>：</a:t>
            </a:r>
            <a:endParaRPr lang="en-US" altLang="zh-CN" sz="58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altLang="zh-CN" b="0" i="0" dirty="0" smtClean="0">
                <a:solidFill>
                  <a:srgbClr val="000000"/>
                </a:solidFill>
                <a:effectLst/>
                <a:latin typeface="Microsoft YaHei"/>
              </a:rPr>
              <a:t>1. </a:t>
            </a:r>
            <a:r>
              <a:rPr lang="zh-CN" altLang="en-US" b="0" i="0" dirty="0" smtClean="0">
                <a:solidFill>
                  <a:srgbClr val="000000"/>
                </a:solidFill>
                <a:effectLst/>
                <a:latin typeface="Microsoft YaHei"/>
              </a:rPr>
              <a:t>经济运行保持在合理区间。</a:t>
            </a:r>
            <a:endParaRPr lang="en-US" altLang="zh-CN" b="0" i="0" dirty="0" smtClean="0">
              <a:solidFill>
                <a:srgbClr val="000000"/>
              </a:solidFill>
              <a:effectLst/>
              <a:latin typeface="Microsoft YaHei"/>
            </a:endParaRPr>
          </a:p>
          <a:p>
            <a:pPr marL="0" indent="0">
              <a:buNone/>
            </a:pPr>
            <a:r>
              <a:rPr lang="zh-CN" altLang="en-US" sz="2500" b="0" i="0" dirty="0" smtClean="0">
                <a:solidFill>
                  <a:srgbClr val="000000"/>
                </a:solidFill>
                <a:effectLst/>
                <a:latin typeface="Microsoft YaHei"/>
              </a:rPr>
              <a:t>国内生产总值增长</a:t>
            </a:r>
            <a:r>
              <a:rPr lang="en-US" altLang="zh-CN" sz="2500" b="0" i="0" dirty="0" smtClean="0">
                <a:solidFill>
                  <a:srgbClr val="000000"/>
                </a:solidFill>
                <a:effectLst/>
                <a:latin typeface="Microsoft YaHei"/>
              </a:rPr>
              <a:t>6.6%</a:t>
            </a:r>
            <a:r>
              <a:rPr lang="zh-CN" altLang="en-US" sz="2500" b="0" i="0" dirty="0" smtClean="0">
                <a:solidFill>
                  <a:srgbClr val="000000"/>
                </a:solidFill>
                <a:effectLst/>
                <a:latin typeface="Microsoft YaHei"/>
              </a:rPr>
              <a:t>，总量突破</a:t>
            </a:r>
            <a:r>
              <a:rPr lang="en-US" altLang="zh-CN" sz="2500" b="0" i="0" dirty="0" smtClean="0">
                <a:solidFill>
                  <a:srgbClr val="000000"/>
                </a:solidFill>
                <a:effectLst/>
                <a:latin typeface="Microsoft YaHei"/>
              </a:rPr>
              <a:t>90</a:t>
            </a:r>
            <a:r>
              <a:rPr lang="zh-CN" altLang="en-US" sz="2500" b="0" i="0" dirty="0" smtClean="0">
                <a:solidFill>
                  <a:srgbClr val="000000"/>
                </a:solidFill>
                <a:effectLst/>
                <a:latin typeface="Microsoft YaHei"/>
              </a:rPr>
              <a:t>万亿元。居民消费价格上涨</a:t>
            </a:r>
            <a:r>
              <a:rPr lang="en-US" altLang="zh-CN" sz="2500" b="0" i="0" dirty="0" smtClean="0">
                <a:solidFill>
                  <a:srgbClr val="000000"/>
                </a:solidFill>
                <a:effectLst/>
                <a:latin typeface="Microsoft YaHei"/>
              </a:rPr>
              <a:t>2.1%</a:t>
            </a:r>
            <a:r>
              <a:rPr lang="zh-CN" altLang="en-US" sz="2500" b="0" i="0" dirty="0" smtClean="0">
                <a:solidFill>
                  <a:srgbClr val="000000"/>
                </a:solidFill>
                <a:effectLst/>
                <a:latin typeface="Microsoft YaHei"/>
              </a:rPr>
              <a:t>。城镇新增就业</a:t>
            </a:r>
            <a:r>
              <a:rPr lang="en-US" altLang="zh-CN" sz="2500" b="0" i="0" dirty="0" smtClean="0">
                <a:solidFill>
                  <a:srgbClr val="000000"/>
                </a:solidFill>
                <a:effectLst/>
                <a:latin typeface="Microsoft YaHei"/>
              </a:rPr>
              <a:t>1361</a:t>
            </a:r>
            <a:r>
              <a:rPr lang="zh-CN" altLang="en-US" sz="2500" b="0" i="0" dirty="0" smtClean="0">
                <a:solidFill>
                  <a:srgbClr val="000000"/>
                </a:solidFill>
                <a:effectLst/>
                <a:latin typeface="Microsoft YaHei"/>
              </a:rPr>
              <a:t>万人。</a:t>
            </a:r>
            <a:endParaRPr lang="en-US" altLang="zh-CN" sz="2500" b="0" i="0" dirty="0" smtClean="0">
              <a:solidFill>
                <a:srgbClr val="000000"/>
              </a:solidFill>
              <a:effectLst/>
              <a:latin typeface="Microsoft YaHei"/>
            </a:endParaRPr>
          </a:p>
          <a:p>
            <a:pPr marL="0" indent="0">
              <a:buNone/>
            </a:pPr>
            <a:endParaRPr lang="en-US" altLang="zh-CN" sz="1900" b="0" i="0" dirty="0" smtClean="0">
              <a:solidFill>
                <a:srgbClr val="000000"/>
              </a:solidFill>
              <a:effectLst/>
              <a:latin typeface="Microsoft YaHei"/>
            </a:endParaRPr>
          </a:p>
          <a:p>
            <a:pPr marL="0" indent="0">
              <a:buNone/>
            </a:pPr>
            <a:r>
              <a:rPr lang="en-US" altLang="zh-CN" b="0" i="0" dirty="0" smtClean="0">
                <a:solidFill>
                  <a:srgbClr val="000000"/>
                </a:solidFill>
                <a:effectLst/>
                <a:latin typeface="Microsoft YaHei"/>
              </a:rPr>
              <a:t>2. </a:t>
            </a:r>
            <a:r>
              <a:rPr lang="zh-CN" altLang="en-US" b="0" i="0" dirty="0" smtClean="0">
                <a:solidFill>
                  <a:srgbClr val="000000"/>
                </a:solidFill>
                <a:effectLst/>
                <a:latin typeface="Microsoft YaHei"/>
              </a:rPr>
              <a:t>经济结构不断优化。</a:t>
            </a:r>
            <a:endParaRPr lang="en-US" altLang="zh-CN" b="0" i="0" dirty="0" smtClean="0">
              <a:solidFill>
                <a:srgbClr val="000000"/>
              </a:solidFill>
              <a:effectLst/>
              <a:latin typeface="Microsoft YaHei"/>
            </a:endParaRPr>
          </a:p>
          <a:p>
            <a:pPr marL="0" indent="0">
              <a:buNone/>
            </a:pPr>
            <a:r>
              <a:rPr lang="zh-CN" altLang="en-US" sz="2500" b="0" i="0" dirty="0" smtClean="0">
                <a:solidFill>
                  <a:srgbClr val="000000"/>
                </a:solidFill>
                <a:effectLst/>
                <a:latin typeface="Microsoft YaHei"/>
              </a:rPr>
              <a:t>服务业对经济增长贡献率接近</a:t>
            </a:r>
            <a:r>
              <a:rPr lang="en-US" altLang="zh-CN" sz="2500" b="0" i="0" dirty="0" smtClean="0">
                <a:solidFill>
                  <a:srgbClr val="000000"/>
                </a:solidFill>
                <a:effectLst/>
                <a:latin typeface="Microsoft YaHei"/>
              </a:rPr>
              <a:t>60%</a:t>
            </a:r>
            <a:r>
              <a:rPr lang="zh-CN" altLang="en-US" sz="2500" b="0" i="0" dirty="0" smtClean="0">
                <a:solidFill>
                  <a:srgbClr val="000000"/>
                </a:solidFill>
                <a:effectLst/>
                <a:latin typeface="Microsoft YaHei"/>
              </a:rPr>
              <a:t>，单位国内生产总值能耗下降</a:t>
            </a:r>
            <a:r>
              <a:rPr lang="en-US" altLang="zh-CN" sz="2500" b="0" i="0" dirty="0" smtClean="0">
                <a:solidFill>
                  <a:srgbClr val="000000"/>
                </a:solidFill>
                <a:effectLst/>
                <a:latin typeface="Microsoft YaHei"/>
              </a:rPr>
              <a:t>3.1%</a:t>
            </a:r>
            <a:r>
              <a:rPr lang="zh-CN" altLang="en-US" sz="2500" b="0" i="0" dirty="0" smtClean="0">
                <a:solidFill>
                  <a:srgbClr val="000000"/>
                </a:solidFill>
                <a:effectLst/>
                <a:latin typeface="Microsoft YaHei"/>
              </a:rPr>
              <a:t>。</a:t>
            </a:r>
            <a:endParaRPr lang="en-US" altLang="zh-CN" sz="2500" b="0" i="0" dirty="0" smtClean="0">
              <a:solidFill>
                <a:srgbClr val="000000"/>
              </a:solidFill>
              <a:effectLst/>
              <a:latin typeface="Microsoft YaHei"/>
            </a:endParaRPr>
          </a:p>
          <a:p>
            <a:pPr marL="0" indent="0">
              <a:buNone/>
            </a:pPr>
            <a:endParaRPr lang="en-US" altLang="zh-CN" sz="1900" b="0" i="0" dirty="0" smtClean="0">
              <a:solidFill>
                <a:srgbClr val="000000"/>
              </a:solidFill>
              <a:effectLst/>
              <a:latin typeface="Microsoft YaHei"/>
            </a:endParaRPr>
          </a:p>
          <a:p>
            <a:pPr marL="0" indent="0">
              <a:buNone/>
            </a:pPr>
            <a:r>
              <a:rPr lang="en-US" altLang="zh-CN" dirty="0" smtClean="0"/>
              <a:t>3. </a:t>
            </a:r>
            <a:r>
              <a:rPr lang="zh-CN" altLang="en-US" dirty="0" smtClean="0"/>
              <a:t>发展新动能快速成长。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sz="2500" dirty="0" smtClean="0"/>
              <a:t>嫦娥四号、新兴产业、大众创业万众创新。</a:t>
            </a:r>
            <a:endParaRPr lang="en-US" altLang="zh-CN" sz="2500" dirty="0" smtClean="0"/>
          </a:p>
          <a:p>
            <a:pPr marL="0" indent="0">
              <a:buNone/>
            </a:pPr>
            <a:endParaRPr lang="en-US" altLang="zh-CN" sz="1900" dirty="0" smtClean="0"/>
          </a:p>
          <a:p>
            <a:pPr marL="0" indent="0">
              <a:buNone/>
            </a:pPr>
            <a:r>
              <a:rPr lang="en-US" altLang="zh-CN" dirty="0" smtClean="0"/>
              <a:t>4. </a:t>
            </a:r>
            <a:r>
              <a:rPr lang="zh-CN" altLang="en-US" dirty="0" smtClean="0"/>
              <a:t>改革开放取得新突破。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sz="2500" dirty="0" smtClean="0"/>
              <a:t>国际排名大幅上升，“一带一路”取得重要进展，首届中国国际进口博览会成功举办。</a:t>
            </a:r>
            <a:endParaRPr lang="en-US" altLang="zh-CN" sz="2500" dirty="0" smtClean="0"/>
          </a:p>
          <a:p>
            <a:pPr marL="0" indent="0">
              <a:buNone/>
            </a:pPr>
            <a:endParaRPr lang="en-US" altLang="zh-CN" sz="2300" dirty="0" smtClean="0"/>
          </a:p>
          <a:p>
            <a:pPr marL="0" indent="0">
              <a:buNone/>
            </a:pPr>
            <a:r>
              <a:rPr lang="en-US" altLang="zh-CN" dirty="0" smtClean="0"/>
              <a:t>5. </a:t>
            </a:r>
            <a:r>
              <a:rPr lang="zh-CN" altLang="en-US" dirty="0" smtClean="0"/>
              <a:t>三大攻坚战开局良好。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sz="2600" dirty="0" smtClean="0"/>
              <a:t>金融运行总体平稳，精准脱贫有力推进，污染防治得到加强</a:t>
            </a:r>
            <a:endParaRPr lang="en-US" altLang="zh-CN" sz="2600" dirty="0" smtClean="0"/>
          </a:p>
          <a:p>
            <a:pPr marL="0" indent="0">
              <a:buNone/>
            </a:pPr>
            <a:endParaRPr lang="en-US" altLang="zh-CN" sz="2600" dirty="0" smtClean="0"/>
          </a:p>
          <a:p>
            <a:pPr marL="0" indent="0">
              <a:buNone/>
            </a:pPr>
            <a:r>
              <a:rPr lang="en-US" altLang="zh-CN" dirty="0" smtClean="0"/>
              <a:t>6. </a:t>
            </a:r>
            <a:r>
              <a:rPr lang="zh-CN" altLang="en-US" dirty="0" smtClean="0"/>
              <a:t>人民生活持续改善。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sz="2500" dirty="0" smtClean="0"/>
              <a:t>居民人均可支配收入实际增长</a:t>
            </a:r>
            <a:r>
              <a:rPr lang="en-US" altLang="zh-CN" sz="2500" dirty="0" smtClean="0"/>
              <a:t>6.5%</a:t>
            </a:r>
            <a:r>
              <a:rPr lang="zh-CN" altLang="en-US" sz="2500" dirty="0" smtClean="0"/>
              <a:t>，提高个人所得税起征点，加大基本养老、基本医疗等保障力度，棚户区住房危房改造。</a:t>
            </a:r>
            <a:endParaRPr lang="zh-CN" altLang="en-US" sz="2500" dirty="0"/>
          </a:p>
        </p:txBody>
      </p:sp>
    </p:spTree>
    <p:extLst>
      <p:ext uri="{BB962C8B-B14F-4D97-AF65-F5344CB8AC3E}">
        <p14:creationId xmlns:p14="http://schemas.microsoft.com/office/powerpoint/2010/main" val="520024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2018</a:t>
            </a:r>
            <a:r>
              <a:rPr lang="zh-CN" altLang="en-US" dirty="0" smtClean="0">
                <a:solidFill>
                  <a:srgbClr val="FF0000"/>
                </a:solidFill>
              </a:rPr>
              <a:t>年工作回顾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dirty="0" smtClean="0">
                <a:solidFill>
                  <a:srgbClr val="00B050"/>
                </a:solidFill>
              </a:rPr>
              <a:t>2018</a:t>
            </a:r>
            <a:r>
              <a:rPr lang="zh-CN" altLang="en-US" dirty="0" smtClean="0">
                <a:solidFill>
                  <a:srgbClr val="00B050"/>
                </a:solidFill>
              </a:rPr>
              <a:t>年做的</a:t>
            </a:r>
            <a:r>
              <a:rPr lang="en-US" altLang="zh-CN" dirty="0" smtClean="0">
                <a:solidFill>
                  <a:srgbClr val="00B050"/>
                </a:solidFill>
              </a:rPr>
              <a:t>8</a:t>
            </a:r>
            <a:r>
              <a:rPr lang="zh-CN" altLang="en-US" dirty="0" smtClean="0">
                <a:solidFill>
                  <a:srgbClr val="00B050"/>
                </a:solidFill>
              </a:rPr>
              <a:t>个主要工作：</a:t>
            </a:r>
            <a:endParaRPr lang="en-US" altLang="zh-CN" dirty="0">
              <a:solidFill>
                <a:srgbClr val="00B050"/>
              </a:solidFill>
            </a:endParaRPr>
          </a:p>
          <a:p>
            <a:r>
              <a:rPr lang="en-US" altLang="zh-CN" dirty="0" smtClean="0"/>
              <a:t>1. </a:t>
            </a:r>
            <a:r>
              <a:rPr lang="zh-CN" altLang="en-US" dirty="0" smtClean="0"/>
              <a:t>创新和完善宏观调控，经济保持平稳运行。</a:t>
            </a:r>
            <a:endParaRPr lang="en-US" altLang="zh-CN" dirty="0"/>
          </a:p>
          <a:p>
            <a:r>
              <a:rPr lang="en-US" altLang="zh-CN" dirty="0" smtClean="0"/>
              <a:t>2. </a:t>
            </a:r>
            <a:r>
              <a:rPr lang="zh-CN" altLang="en-US" dirty="0" smtClean="0"/>
              <a:t>扎实打好三大攻坚战，重点任务取得积极进展。</a:t>
            </a:r>
            <a:endParaRPr lang="en-US" altLang="zh-CN" dirty="0"/>
          </a:p>
          <a:p>
            <a:r>
              <a:rPr lang="en-US" altLang="zh-CN" dirty="0" smtClean="0"/>
              <a:t>3. </a:t>
            </a:r>
            <a:r>
              <a:rPr lang="zh-CN" altLang="en-US" dirty="0" smtClean="0"/>
              <a:t>深化供给侧结构性改革，实体经济活力不断释放。</a:t>
            </a:r>
            <a:endParaRPr lang="en-US" altLang="zh-CN" dirty="0"/>
          </a:p>
          <a:p>
            <a:r>
              <a:rPr lang="en-US" altLang="zh-CN" dirty="0" smtClean="0"/>
              <a:t>4. </a:t>
            </a:r>
            <a:r>
              <a:rPr lang="zh-CN" altLang="en-US" dirty="0" smtClean="0"/>
              <a:t>深入实施创新驱动发展战略，创新能力和效率进一步提升。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85825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2018</a:t>
            </a:r>
            <a:r>
              <a:rPr lang="zh-CN" altLang="en-US" dirty="0" smtClean="0">
                <a:solidFill>
                  <a:srgbClr val="FF0000"/>
                </a:solidFill>
              </a:rPr>
              <a:t>年工作回顾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5. </a:t>
            </a:r>
            <a:r>
              <a:rPr lang="zh-CN" altLang="en-US" dirty="0" smtClean="0"/>
              <a:t>加大改革开放力度，发展动力继续增强。</a:t>
            </a:r>
            <a:endParaRPr lang="en-US" altLang="zh-CN" dirty="0" smtClean="0"/>
          </a:p>
          <a:p>
            <a:r>
              <a:rPr lang="en-US" altLang="zh-CN" dirty="0" smtClean="0"/>
              <a:t>6. </a:t>
            </a:r>
            <a:r>
              <a:rPr lang="zh-CN" altLang="en-US" dirty="0" smtClean="0"/>
              <a:t>统筹城乡区域发展，良性互动格局加快形成。</a:t>
            </a:r>
            <a:endParaRPr lang="en-US" altLang="zh-CN" dirty="0" smtClean="0"/>
          </a:p>
          <a:p>
            <a:r>
              <a:rPr lang="en-US" altLang="zh-CN" dirty="0" smtClean="0"/>
              <a:t>7. </a:t>
            </a:r>
            <a:r>
              <a:rPr lang="zh-CN" altLang="en-US" dirty="0" smtClean="0"/>
              <a:t>坚持在发展中保障和改善民生，改革发展成果更多更公平惠及人民群众。</a:t>
            </a:r>
            <a:endParaRPr lang="en-US" altLang="zh-CN" dirty="0" smtClean="0"/>
          </a:p>
          <a:p>
            <a:r>
              <a:rPr lang="en-US" altLang="zh-CN" dirty="0" smtClean="0"/>
              <a:t>8. </a:t>
            </a:r>
            <a:r>
              <a:rPr lang="zh-CN" altLang="en-US" dirty="0" smtClean="0"/>
              <a:t>推进法治政府建设和治理创新，保持社会和谐稳定。</a:t>
            </a:r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41213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2019</a:t>
            </a:r>
            <a:r>
              <a:rPr lang="zh-CN" altLang="en-US" dirty="0" smtClean="0">
                <a:solidFill>
                  <a:srgbClr val="FF0000"/>
                </a:solidFill>
              </a:rPr>
              <a:t>年政府工作任务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CN" sz="3500" b="1" dirty="0" smtClean="0">
                <a:solidFill>
                  <a:srgbClr val="00B050"/>
                </a:solidFill>
              </a:rPr>
              <a:t>10</a:t>
            </a:r>
            <a:r>
              <a:rPr lang="zh-CN" altLang="en-US" sz="3500" b="1" dirty="0" smtClean="0">
                <a:solidFill>
                  <a:srgbClr val="00B050"/>
                </a:solidFill>
              </a:rPr>
              <a:t>大工作任务：</a:t>
            </a:r>
            <a:endParaRPr lang="en-US" altLang="zh-CN" sz="3500" b="1" dirty="0" smtClean="0">
              <a:solidFill>
                <a:srgbClr val="00B050"/>
              </a:solidFill>
            </a:endParaRPr>
          </a:p>
          <a:p>
            <a:r>
              <a:rPr lang="en-US" altLang="zh-CN" dirty="0" smtClean="0"/>
              <a:t>1. </a:t>
            </a:r>
            <a:r>
              <a:rPr lang="zh-CN" altLang="en-US" dirty="0" smtClean="0"/>
              <a:t>继续创新和完善宏观调控，确保经济运行在合理区间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sz="1900" dirty="0"/>
              <a:t>减费降</a:t>
            </a:r>
            <a:r>
              <a:rPr lang="zh-CN" altLang="en-US" sz="1900" dirty="0" smtClean="0"/>
              <a:t>税、企业融资难融资贵问题、多管齐下稳定和扩大就业。</a:t>
            </a:r>
            <a:endParaRPr lang="en-US" altLang="zh-CN" sz="1900" dirty="0" smtClean="0"/>
          </a:p>
          <a:p>
            <a:pPr marL="0" indent="0">
              <a:buNone/>
            </a:pPr>
            <a:endParaRPr lang="en-US" altLang="zh-CN" sz="1900" dirty="0" smtClean="0"/>
          </a:p>
          <a:p>
            <a:r>
              <a:rPr lang="en-US" altLang="zh-CN" dirty="0" smtClean="0"/>
              <a:t>2. </a:t>
            </a:r>
            <a:r>
              <a:rPr lang="zh-CN" altLang="en-US" dirty="0" smtClean="0"/>
              <a:t>激发市场主体活力，着力优化营商环境。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sz="1900" dirty="0" smtClean="0"/>
              <a:t>简审批优服务、公正监管促公平、改革推动降低涉企收费。</a:t>
            </a:r>
            <a:endParaRPr lang="en-US" altLang="zh-CN" sz="1900" dirty="0" smtClean="0"/>
          </a:p>
          <a:p>
            <a:pPr marL="0" indent="0">
              <a:buNone/>
            </a:pPr>
            <a:endParaRPr lang="en-US" altLang="zh-CN" sz="1900" dirty="0" smtClean="0"/>
          </a:p>
          <a:p>
            <a:r>
              <a:rPr lang="en-US" altLang="zh-CN" dirty="0" smtClean="0"/>
              <a:t>3. </a:t>
            </a:r>
            <a:r>
              <a:rPr lang="zh-CN" altLang="en-US" dirty="0" smtClean="0"/>
              <a:t>坚持创新引领发展，培育壮大新动能。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sz="1900" dirty="0"/>
              <a:t>提升传统</a:t>
            </a:r>
            <a:r>
              <a:rPr lang="zh-CN" altLang="en-US" sz="1900" dirty="0" smtClean="0"/>
              <a:t>产业、发展新兴产业、提升科技支撑力、深入大众创业万众创新</a:t>
            </a:r>
            <a:endParaRPr lang="en-US" altLang="zh-CN" sz="1900" dirty="0" smtClean="0"/>
          </a:p>
          <a:p>
            <a:pPr marL="0" indent="0">
              <a:buNone/>
            </a:pPr>
            <a:endParaRPr lang="en-US" altLang="zh-CN" sz="1900" dirty="0" smtClean="0"/>
          </a:p>
          <a:p>
            <a:r>
              <a:rPr lang="en-US" altLang="zh-CN" dirty="0" smtClean="0"/>
              <a:t>4. </a:t>
            </a:r>
            <a:r>
              <a:rPr lang="zh-CN" altLang="en-US" dirty="0" smtClean="0"/>
              <a:t>促进形成强大国内市场，持续释放内需潜力。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sz="1800" dirty="0" smtClean="0"/>
              <a:t>推动消费稳定增长、合理扩大有效投资。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170001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2019</a:t>
            </a:r>
            <a:r>
              <a:rPr lang="zh-CN" altLang="en-US" dirty="0" smtClean="0">
                <a:solidFill>
                  <a:srgbClr val="FF0000"/>
                </a:solidFill>
              </a:rPr>
              <a:t>年政府工作任务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5.</a:t>
            </a:r>
            <a:r>
              <a:rPr lang="zh-CN" altLang="en-US" dirty="0" smtClean="0"/>
              <a:t>对标全面建成小康社会任务，扎实推进脱贫攻坚和乡村振兴。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sz="1900" dirty="0" smtClean="0"/>
              <a:t>打好精准脱贫攻坚战、抓好农业特别是粮食生产、扎实推进乡村建设、全面深化农村改革。</a:t>
            </a:r>
            <a:endParaRPr lang="en-US" altLang="zh-CN" sz="1900" dirty="0" smtClean="0"/>
          </a:p>
          <a:p>
            <a:pPr marL="0" indent="0">
              <a:buNone/>
            </a:pPr>
            <a:endParaRPr lang="en-US" altLang="zh-CN" sz="1900" dirty="0" smtClean="0"/>
          </a:p>
          <a:p>
            <a:r>
              <a:rPr lang="en-US" altLang="zh-CN" dirty="0" smtClean="0"/>
              <a:t>6. </a:t>
            </a:r>
            <a:r>
              <a:rPr lang="zh-CN" altLang="en-US" dirty="0" smtClean="0"/>
              <a:t>促进区域协调发展，提高新型城镇化质量。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sz="1900" dirty="0" smtClean="0"/>
              <a:t>优化区域发展格局、深入推进新型城镇化。</a:t>
            </a:r>
            <a:endParaRPr lang="en-US" altLang="zh-CN" sz="1900" dirty="0" smtClean="0"/>
          </a:p>
          <a:p>
            <a:pPr marL="0" indent="0">
              <a:buNone/>
            </a:pPr>
            <a:endParaRPr lang="en-US" altLang="zh-CN" sz="1900" dirty="0" smtClean="0"/>
          </a:p>
          <a:p>
            <a:r>
              <a:rPr lang="en-US" altLang="zh-CN" dirty="0" smtClean="0"/>
              <a:t>7. </a:t>
            </a:r>
            <a:r>
              <a:rPr lang="zh-CN" altLang="en-US" dirty="0" smtClean="0"/>
              <a:t>加强污染防治和生态建设，大力推动绿色发展。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sz="1900" dirty="0" smtClean="0"/>
              <a:t>持续推进污染防治、壮大绿色环保产业、加强生态系统保护修复。</a:t>
            </a:r>
            <a:endParaRPr lang="en-US" altLang="zh-CN" sz="1900" dirty="0" smtClean="0"/>
          </a:p>
          <a:p>
            <a:pPr marL="0" indent="0">
              <a:buNone/>
            </a:pPr>
            <a:endParaRPr lang="en-US" altLang="zh-CN" sz="1900" dirty="0" smtClean="0"/>
          </a:p>
          <a:p>
            <a:r>
              <a:rPr lang="en-US" altLang="zh-CN" dirty="0" smtClean="0"/>
              <a:t>8. </a:t>
            </a:r>
            <a:r>
              <a:rPr lang="zh-CN" altLang="en-US" dirty="0" smtClean="0"/>
              <a:t>深化重点领域改革，加快完善市场机制。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sz="1900" dirty="0" smtClean="0"/>
              <a:t>加快国资国企改革、优化民营经济发展环境、深化财税金融体制改革。</a:t>
            </a:r>
            <a:endParaRPr lang="zh-CN" altLang="en-US" sz="1900" dirty="0"/>
          </a:p>
        </p:txBody>
      </p:sp>
    </p:spTree>
    <p:extLst>
      <p:ext uri="{BB962C8B-B14F-4D97-AF65-F5344CB8AC3E}">
        <p14:creationId xmlns:p14="http://schemas.microsoft.com/office/powerpoint/2010/main" val="468941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2019</a:t>
            </a:r>
            <a:r>
              <a:rPr lang="zh-CN" altLang="en-US" dirty="0" smtClean="0">
                <a:solidFill>
                  <a:srgbClr val="FF0000"/>
                </a:solidFill>
              </a:rPr>
              <a:t>年政府工作任务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9. </a:t>
            </a:r>
            <a:r>
              <a:rPr lang="zh-CN" altLang="en-US" dirty="0" smtClean="0"/>
              <a:t>推动全方位对外开放，培育国际经济合作和竞争新优势。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sz="2000" dirty="0" smtClean="0"/>
              <a:t>促进外贸稳中提质、加大吸引外资力度、推动共建“一带一路”、促进贸易和投资自由化便利化。</a:t>
            </a:r>
            <a:endParaRPr lang="en-US" altLang="zh-CN" sz="2000" dirty="0" smtClean="0"/>
          </a:p>
          <a:p>
            <a:r>
              <a:rPr lang="en-US" altLang="zh-CN" dirty="0" smtClean="0"/>
              <a:t>10. </a:t>
            </a:r>
            <a:r>
              <a:rPr lang="zh-CN" altLang="en-US" dirty="0" smtClean="0"/>
              <a:t>加快发展社会事业，更好保障和改善民生。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sz="2000" dirty="0" smtClean="0"/>
              <a:t>发展更加公平更有质量的教育、保障基本医疗卫生服务、完善社会保障制度和政策、丰富人民群众精神文化生活、加强和创新社会治理。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75113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</TotalTime>
  <Words>673</Words>
  <Application>Microsoft Office PowerPoint</Application>
  <PresentationFormat>全屏显示(4:3)</PresentationFormat>
  <Paragraphs>63</Paragraphs>
  <Slides>7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Office 主题​​</vt:lpstr>
      <vt:lpstr>李克强作政府工作报告</vt:lpstr>
      <vt:lpstr>2018年工作回顾</vt:lpstr>
      <vt:lpstr>2018年工作回顾</vt:lpstr>
      <vt:lpstr>2018年工作回顾</vt:lpstr>
      <vt:lpstr>2019年政府工作任务</vt:lpstr>
      <vt:lpstr>2019年政府工作任务</vt:lpstr>
      <vt:lpstr>2019年政府工作任务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2019年政府工作报告</dc:title>
  <dc:creator>YY</dc:creator>
  <cp:lastModifiedBy>YY</cp:lastModifiedBy>
  <cp:revision>26</cp:revision>
  <dcterms:created xsi:type="dcterms:W3CDTF">2019-05-29T00:49:00Z</dcterms:created>
  <dcterms:modified xsi:type="dcterms:W3CDTF">2019-05-29T02:12:55Z</dcterms:modified>
</cp:coreProperties>
</file>